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0"/>
  </p:notesMasterIdLst>
  <p:sldIdLst>
    <p:sldId id="257" r:id="rId2"/>
    <p:sldId id="259" r:id="rId3"/>
    <p:sldId id="260" r:id="rId4"/>
    <p:sldId id="262" r:id="rId5"/>
    <p:sldId id="264" r:id="rId6"/>
    <p:sldId id="268" r:id="rId7"/>
    <p:sldId id="269" r:id="rId8"/>
    <p:sldId id="265" r:id="rId9"/>
    <p:sldId id="266" r:id="rId10"/>
    <p:sldId id="267" r:id="rId11"/>
    <p:sldId id="263" r:id="rId12"/>
    <p:sldId id="270" r:id="rId13"/>
    <p:sldId id="271" r:id="rId14"/>
    <p:sldId id="272" r:id="rId15"/>
    <p:sldId id="273" r:id="rId16"/>
    <p:sldId id="274" r:id="rId17"/>
    <p:sldId id="275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82A31-A021-476B-AD56-55EBD088F884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40A3A-1870-478A-802D-6EDA5DB5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104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333587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06422"/>
            <a:ext cx="4639736" cy="366267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1362682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206422"/>
            <a:ext cx="4639736" cy="366267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04857"/>
            <a:ext cx="10058400" cy="44642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fld id="{62D6E202-B606-4609-B914-27C9371A1F6D}" type="datetime1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097279" y="1199111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Electric Vehicles Sales Drivers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4672738"/>
            <a:ext cx="5146152" cy="1355113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Case study: 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Washington state EV Demographics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February 2021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ECE4E98-3F17-4804-A816-60F1BB4054A9}"/>
              </a:ext>
            </a:extLst>
          </p:cNvPr>
          <p:cNvSpPr/>
          <p:nvPr/>
        </p:nvSpPr>
        <p:spPr>
          <a:xfrm>
            <a:off x="9219501" y="5694237"/>
            <a:ext cx="2860646" cy="1021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542535-CD23-4A3B-9196-D989436163FA}"/>
              </a:ext>
            </a:extLst>
          </p:cNvPr>
          <p:cNvSpPr/>
          <p:nvPr/>
        </p:nvSpPr>
        <p:spPr>
          <a:xfrm>
            <a:off x="9219501" y="5694237"/>
            <a:ext cx="2860646" cy="2787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Analysis By: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5162A-B240-41C2-B224-5E753A96BF5F}"/>
              </a:ext>
            </a:extLst>
          </p:cNvPr>
          <p:cNvSpPr txBox="1"/>
          <p:nvPr/>
        </p:nvSpPr>
        <p:spPr>
          <a:xfrm>
            <a:off x="9270279" y="6073593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F. Barillas  &amp; M. Morales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B26C-CB5E-4452-B903-36F134E3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282530"/>
            <a:ext cx="3517567" cy="1406311"/>
          </a:xfrm>
        </p:spPr>
        <p:txBody>
          <a:bodyPr/>
          <a:lstStyle/>
          <a:p>
            <a:r>
              <a:rPr lang="en-US" dirty="0"/>
              <a:t>The Up and Comers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9DAB5-E89A-4D48-8E4B-56A0CE1CF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896748"/>
            <a:ext cx="3517567" cy="1928804"/>
          </a:xfrm>
        </p:spPr>
        <p:txBody>
          <a:bodyPr/>
          <a:lstStyle/>
          <a:p>
            <a:r>
              <a:rPr lang="en-US" dirty="0"/>
              <a:t>Increasing Battery Range</a:t>
            </a:r>
          </a:p>
          <a:p>
            <a:r>
              <a:rPr lang="en-US" dirty="0"/>
              <a:t>Solid Price Positioning</a:t>
            </a:r>
          </a:p>
          <a:p>
            <a:r>
              <a:rPr lang="en-US" dirty="0"/>
              <a:t>Makes these three manufacturers potential winners in the market:</a:t>
            </a:r>
          </a:p>
          <a:p>
            <a:endParaRPr lang="en-US" dirty="0"/>
          </a:p>
        </p:txBody>
      </p:sp>
      <p:pic>
        <p:nvPicPr>
          <p:cNvPr id="6" name="Picture 6" descr="Image result for chevy logo">
            <a:extLst>
              <a:ext uri="{FF2B5EF4-FFF2-40B4-BE49-F238E27FC236}">
                <a16:creationId xmlns:a16="http://schemas.microsoft.com/office/drawing/2014/main" id="{9F85A7AC-6B97-4C16-AB58-60F7C8D46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94" y="3730818"/>
            <a:ext cx="1644726" cy="92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Kia logo">
            <a:extLst>
              <a:ext uri="{FF2B5EF4-FFF2-40B4-BE49-F238E27FC236}">
                <a16:creationId xmlns:a16="http://schemas.microsoft.com/office/drawing/2014/main" id="{C620C70A-9666-457E-BE24-E234360D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94" y="4417511"/>
            <a:ext cx="1657220" cy="11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yundai logo">
            <a:extLst>
              <a:ext uri="{FF2B5EF4-FFF2-40B4-BE49-F238E27FC236}">
                <a16:creationId xmlns:a16="http://schemas.microsoft.com/office/drawing/2014/main" id="{57C29D59-E78F-451C-A61F-783612782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20" y="5674723"/>
            <a:ext cx="1644727" cy="101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0466546-542A-4F32-91CD-5DB0F016D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84" y="160141"/>
            <a:ext cx="6312159" cy="42081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840DEF-CB04-4EC8-93E4-8ACABF04BF62}"/>
              </a:ext>
            </a:extLst>
          </p:cNvPr>
          <p:cNvSpPr/>
          <p:nvPr/>
        </p:nvSpPr>
        <p:spPr>
          <a:xfrm>
            <a:off x="5421085" y="4538810"/>
            <a:ext cx="6014357" cy="1811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challenge for these manufacturers in 2021 and beyond is the redefinition of their value proposition for the market.</a:t>
            </a: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They must invest in better performing batteries while improving their model's attractiveness for the consumer.</a:t>
            </a:r>
          </a:p>
        </p:txBody>
      </p:sp>
    </p:spTree>
    <p:extLst>
      <p:ext uri="{BB962C8B-B14F-4D97-AF65-F5344CB8AC3E}">
        <p14:creationId xmlns:p14="http://schemas.microsoft.com/office/powerpoint/2010/main" val="264318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0901-0056-4BF6-A19D-091622D7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87" y="286603"/>
            <a:ext cx="10754685" cy="769113"/>
          </a:xfrm>
        </p:spPr>
        <p:txBody>
          <a:bodyPr>
            <a:normAutofit fontScale="90000"/>
          </a:bodyPr>
          <a:lstStyle/>
          <a:p>
            <a:r>
              <a:rPr lang="en-US" dirty="0"/>
              <a:t>Merging Environmental Factors Datasets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43386E-BB20-44A9-9EB5-1EBF9E155D5A}"/>
              </a:ext>
            </a:extLst>
          </p:cNvPr>
          <p:cNvGrpSpPr/>
          <p:nvPr/>
        </p:nvGrpSpPr>
        <p:grpSpPr>
          <a:xfrm>
            <a:off x="931178" y="1593908"/>
            <a:ext cx="1359017" cy="1602297"/>
            <a:chOff x="1510018" y="2189527"/>
            <a:chExt cx="1359017" cy="16022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E0EFA5-3372-46A9-992C-CE5C3565B1D9}"/>
                </a:ext>
              </a:extLst>
            </p:cNvPr>
            <p:cNvSpPr/>
            <p:nvPr/>
          </p:nvSpPr>
          <p:spPr>
            <a:xfrm>
              <a:off x="1510018" y="2189527"/>
              <a:ext cx="1359017" cy="1602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County</a:t>
              </a:r>
            </a:p>
            <a:p>
              <a:pPr algn="ctr"/>
              <a:r>
                <a:rPr lang="en-US" sz="1400" dirty="0"/>
                <a:t>Demographics Dataset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C44DDB-47CE-40BC-9F0A-1B3445541EA6}"/>
                </a:ext>
              </a:extLst>
            </p:cNvPr>
            <p:cNvSpPr/>
            <p:nvPr/>
          </p:nvSpPr>
          <p:spPr>
            <a:xfrm>
              <a:off x="1510018" y="2189527"/>
              <a:ext cx="1359017" cy="335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 Field: County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8E7ADB-2C44-4645-A1CA-A853E08612ED}"/>
              </a:ext>
            </a:extLst>
          </p:cNvPr>
          <p:cNvGrpSpPr/>
          <p:nvPr/>
        </p:nvGrpSpPr>
        <p:grpSpPr>
          <a:xfrm>
            <a:off x="2709645" y="2319558"/>
            <a:ext cx="1359017" cy="1602297"/>
            <a:chOff x="1510018" y="2189527"/>
            <a:chExt cx="1359017" cy="16022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33A0FC-36A6-4EB7-9AA2-F608162FFA37}"/>
                </a:ext>
              </a:extLst>
            </p:cNvPr>
            <p:cNvSpPr/>
            <p:nvPr/>
          </p:nvSpPr>
          <p:spPr>
            <a:xfrm>
              <a:off x="1510018" y="2189527"/>
              <a:ext cx="1359017" cy="1602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Electric Power</a:t>
              </a:r>
            </a:p>
            <a:p>
              <a:pPr algn="ctr"/>
              <a:r>
                <a:rPr lang="en-US" sz="1400" dirty="0"/>
                <a:t>Rates Dataset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F332EA-2528-4997-9B5C-0D11EA912A40}"/>
                </a:ext>
              </a:extLst>
            </p:cNvPr>
            <p:cNvSpPr/>
            <p:nvPr/>
          </p:nvSpPr>
          <p:spPr>
            <a:xfrm>
              <a:off x="1510018" y="2189527"/>
              <a:ext cx="1359017" cy="335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 Field: County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AF5A92-5A55-4116-A782-D2DC995155BD}"/>
              </a:ext>
            </a:extLst>
          </p:cNvPr>
          <p:cNvGrpSpPr/>
          <p:nvPr/>
        </p:nvGrpSpPr>
        <p:grpSpPr>
          <a:xfrm>
            <a:off x="4488112" y="2950130"/>
            <a:ext cx="1359017" cy="1602297"/>
            <a:chOff x="1510018" y="2189527"/>
            <a:chExt cx="1359017" cy="16022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4FB4CA-18D7-4F35-AA51-8857E9461443}"/>
                </a:ext>
              </a:extLst>
            </p:cNvPr>
            <p:cNvSpPr/>
            <p:nvPr/>
          </p:nvSpPr>
          <p:spPr>
            <a:xfrm>
              <a:off x="1510018" y="2189527"/>
              <a:ext cx="1359017" cy="1602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Charging Stations Dataset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54F1B7-639D-4596-A93E-2EDAEDCD97A0}"/>
                </a:ext>
              </a:extLst>
            </p:cNvPr>
            <p:cNvSpPr/>
            <p:nvPr/>
          </p:nvSpPr>
          <p:spPr>
            <a:xfrm>
              <a:off x="1510018" y="2189527"/>
              <a:ext cx="1359017" cy="335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 Field: County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D318BF-82B4-434F-9249-EB8CE8502EC9}"/>
              </a:ext>
            </a:extLst>
          </p:cNvPr>
          <p:cNvGrpSpPr/>
          <p:nvPr/>
        </p:nvGrpSpPr>
        <p:grpSpPr>
          <a:xfrm>
            <a:off x="9732630" y="1347833"/>
            <a:ext cx="1359017" cy="1602297"/>
            <a:chOff x="1510018" y="2189527"/>
            <a:chExt cx="1359017" cy="16022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A7A8F7-9696-4EE4-8DF2-E03BA6BB5E09}"/>
                </a:ext>
              </a:extLst>
            </p:cNvPr>
            <p:cNvSpPr/>
            <p:nvPr/>
          </p:nvSpPr>
          <p:spPr>
            <a:xfrm>
              <a:off x="1510018" y="2189527"/>
              <a:ext cx="1359017" cy="1602297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Extract Cars</a:t>
              </a:r>
            </a:p>
            <a:p>
              <a:pPr algn="ctr"/>
              <a:r>
                <a:rPr lang="en-US" sz="1400" dirty="0"/>
                <a:t>Per County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AC8691-6E70-47E4-A0CD-767893504843}"/>
                </a:ext>
              </a:extLst>
            </p:cNvPr>
            <p:cNvSpPr/>
            <p:nvPr/>
          </p:nvSpPr>
          <p:spPr>
            <a:xfrm>
              <a:off x="1510018" y="2189527"/>
              <a:ext cx="1359017" cy="335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Electric Cars</a:t>
              </a:r>
            </a:p>
          </p:txBody>
        </p:sp>
      </p:grp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38D0F13-664C-4245-83B9-62D27C386D0A}"/>
              </a:ext>
            </a:extLst>
          </p:cNvPr>
          <p:cNvSpPr/>
          <p:nvPr/>
        </p:nvSpPr>
        <p:spPr>
          <a:xfrm>
            <a:off x="10184235" y="2810312"/>
            <a:ext cx="461394" cy="618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70CAEB-E699-4704-8607-5C9DAB92549F}"/>
              </a:ext>
            </a:extLst>
          </p:cNvPr>
          <p:cNvSpPr/>
          <p:nvPr/>
        </p:nvSpPr>
        <p:spPr>
          <a:xfrm>
            <a:off x="9661673" y="3619848"/>
            <a:ext cx="1500929" cy="1191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County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DataFrame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51A683-43B1-4B37-8F81-C9226BF54574}"/>
              </a:ext>
            </a:extLst>
          </p:cNvPr>
          <p:cNvGrpSpPr/>
          <p:nvPr/>
        </p:nvGrpSpPr>
        <p:grpSpPr>
          <a:xfrm>
            <a:off x="7110370" y="4047688"/>
            <a:ext cx="1359018" cy="1770076"/>
            <a:chOff x="1510017" y="2189527"/>
            <a:chExt cx="1359018" cy="177007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93FFC2-CE15-434C-A39C-833A5A49E755}"/>
                </a:ext>
              </a:extLst>
            </p:cNvPr>
            <p:cNvSpPr/>
            <p:nvPr/>
          </p:nvSpPr>
          <p:spPr>
            <a:xfrm>
              <a:off x="1510017" y="2357306"/>
              <a:ext cx="1359017" cy="160229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Demo</a:t>
              </a:r>
            </a:p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Dataset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55EA7B-D53D-4FA4-AFD0-74D199B0E74A}"/>
                </a:ext>
              </a:extLst>
            </p:cNvPr>
            <p:cNvSpPr/>
            <p:nvPr/>
          </p:nvSpPr>
          <p:spPr>
            <a:xfrm>
              <a:off x="1510018" y="2189527"/>
              <a:ext cx="1359017" cy="335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 Field: County</a:t>
              </a:r>
            </a:p>
          </p:txBody>
        </p:sp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1EDC9E1-2659-414A-842C-6D3E8B7F6B89}"/>
              </a:ext>
            </a:extLst>
          </p:cNvPr>
          <p:cNvCxnSpPr>
            <a:stCxn id="4" idx="3"/>
            <a:endCxn id="19" idx="0"/>
          </p:cNvCxnSpPr>
          <p:nvPr/>
        </p:nvCxnSpPr>
        <p:spPr>
          <a:xfrm>
            <a:off x="2290195" y="1761688"/>
            <a:ext cx="5499685" cy="22860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1AD00AA-4E00-4C1C-AACA-F1D5F0964D7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068662" y="2487338"/>
            <a:ext cx="3414318" cy="1524001"/>
          </a:xfrm>
          <a:prstGeom prst="bentConnector3">
            <a:avLst>
              <a:gd name="adj1" fmla="val 1001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D151ECB-D867-4BE7-B96F-4C2B80F60FEF}"/>
              </a:ext>
            </a:extLst>
          </p:cNvPr>
          <p:cNvCxnSpPr>
            <a:stCxn id="11" idx="3"/>
            <a:endCxn id="19" idx="1"/>
          </p:cNvCxnSpPr>
          <p:nvPr/>
        </p:nvCxnSpPr>
        <p:spPr>
          <a:xfrm>
            <a:off x="5847129" y="3117910"/>
            <a:ext cx="1263242" cy="109755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6401C65-4DED-4C11-8948-AA5DA8584A31}"/>
              </a:ext>
            </a:extLst>
          </p:cNvPr>
          <p:cNvCxnSpPr>
            <a:stCxn id="16" idx="1"/>
            <a:endCxn id="19" idx="3"/>
          </p:cNvCxnSpPr>
          <p:nvPr/>
        </p:nvCxnSpPr>
        <p:spPr>
          <a:xfrm rot="10800000" flipV="1">
            <a:off x="8469389" y="4215466"/>
            <a:ext cx="1192285" cy="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97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C2A-DFA4-44C6-8706-0580DC74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Is Number of Charging Stations Important?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F306C9A-2557-4FA9-AD93-B185A0262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69" y="1487195"/>
            <a:ext cx="7137141" cy="475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3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C2A-DFA4-44C6-8706-0580DC74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Top Five Counties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441B15E2-73CB-4FE5-8D93-4C7CD8D46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7" y="1498120"/>
            <a:ext cx="6608301" cy="418653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89C0438-1E1A-4E01-BF03-CA32F4AB9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5" y="1575973"/>
            <a:ext cx="6279795" cy="418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C2A-DFA4-44C6-8706-0580DC74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Does Distance to Drive Make a Difference?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B82D477-3D3B-443B-B458-B949F3E9B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0" y="1503145"/>
            <a:ext cx="6515167" cy="4459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58EAAB-1682-4F61-A9A9-C7766EDCF81D}"/>
              </a:ext>
            </a:extLst>
          </p:cNvPr>
          <p:cNvSpPr txBox="1"/>
          <p:nvPr/>
        </p:nvSpPr>
        <p:spPr>
          <a:xfrm>
            <a:off x="7403078" y="1772816"/>
            <a:ext cx="3996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 slight positive correlation</a:t>
            </a:r>
            <a:br>
              <a:rPr lang="en-US" dirty="0"/>
            </a:br>
            <a:r>
              <a:rPr lang="en-US" dirty="0"/>
              <a:t>between the surface area of the county</a:t>
            </a:r>
            <a:br>
              <a:rPr lang="en-US" dirty="0"/>
            </a:br>
            <a:r>
              <a:rPr lang="en-US" dirty="0"/>
              <a:t>and the number of charging stations</a:t>
            </a:r>
            <a:br>
              <a:rPr lang="en-US" dirty="0"/>
            </a:br>
            <a:r>
              <a:rPr lang="en-US" dirty="0"/>
              <a:t>available.</a:t>
            </a:r>
          </a:p>
        </p:txBody>
      </p:sp>
    </p:spTree>
    <p:extLst>
      <p:ext uri="{BB962C8B-B14F-4D97-AF65-F5344CB8AC3E}">
        <p14:creationId xmlns:p14="http://schemas.microsoft.com/office/powerpoint/2010/main" val="137076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C2A-DFA4-44C6-8706-0580DC74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Does the Cost of Electricity Influence Buyers?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B04B656-C3DD-4790-A088-DA7517AE9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02" y="1424622"/>
            <a:ext cx="7325747" cy="4829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8CE383-A266-43AA-9DD3-68A45ECC93AF}"/>
              </a:ext>
            </a:extLst>
          </p:cNvPr>
          <p:cNvSpPr txBox="1"/>
          <p:nvPr/>
        </p:nvSpPr>
        <p:spPr>
          <a:xfrm>
            <a:off x="7431015" y="1859339"/>
            <a:ext cx="46387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more cars in areas with</a:t>
            </a:r>
            <a:br>
              <a:rPr lang="en-US" dirty="0"/>
            </a:br>
            <a:r>
              <a:rPr lang="en-US" dirty="0"/>
              <a:t>higher electric costs than in areas with </a:t>
            </a:r>
            <a:br>
              <a:rPr lang="en-US" dirty="0"/>
            </a:br>
            <a:r>
              <a:rPr lang="en-US" dirty="0"/>
              <a:t>lower electric rates.</a:t>
            </a:r>
          </a:p>
          <a:p>
            <a:endParaRPr lang="en-US" dirty="0"/>
          </a:p>
          <a:p>
            <a:r>
              <a:rPr lang="en-US" dirty="0"/>
              <a:t>This positive correlation negates</a:t>
            </a:r>
            <a:br>
              <a:rPr lang="en-US" dirty="0"/>
            </a:br>
            <a:r>
              <a:rPr lang="en-US" dirty="0"/>
              <a:t>the notion that consumers take electric</a:t>
            </a:r>
            <a:br>
              <a:rPr lang="en-US" dirty="0"/>
            </a:br>
            <a:r>
              <a:rPr lang="en-US" dirty="0"/>
              <a:t>cost as a consideration for investing in </a:t>
            </a:r>
            <a:br>
              <a:rPr lang="en-US" dirty="0"/>
            </a:br>
            <a:r>
              <a:rPr lang="en-US" dirty="0"/>
              <a:t>a BEV.</a:t>
            </a:r>
          </a:p>
          <a:p>
            <a:endParaRPr lang="en-US" dirty="0"/>
          </a:p>
          <a:p>
            <a:r>
              <a:rPr lang="en-US" dirty="0"/>
              <a:t>It also speaks to the low cost of electricity</a:t>
            </a:r>
            <a:br>
              <a:rPr lang="en-US" dirty="0"/>
            </a:br>
            <a:r>
              <a:rPr lang="en-US" dirty="0"/>
              <a:t>compared to the fluctuating cost of gasoline.</a:t>
            </a:r>
          </a:p>
        </p:txBody>
      </p:sp>
    </p:spTree>
    <p:extLst>
      <p:ext uri="{BB962C8B-B14F-4D97-AF65-F5344CB8AC3E}">
        <p14:creationId xmlns:p14="http://schemas.microsoft.com/office/powerpoint/2010/main" val="410848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C2A-DFA4-44C6-8706-0580DC74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More People, More Cars?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C1CBF27-84E3-48F4-B3F0-BA050833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59" y="1629510"/>
            <a:ext cx="6280492" cy="4181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1EDE3-C7F5-4E90-9ABD-CEBB6469058A}"/>
              </a:ext>
            </a:extLst>
          </p:cNvPr>
          <p:cNvSpPr txBox="1"/>
          <p:nvPr/>
        </p:nvSpPr>
        <p:spPr>
          <a:xfrm>
            <a:off x="7007290" y="1828800"/>
            <a:ext cx="40798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seems to be a positive correlation</a:t>
            </a:r>
            <a:br>
              <a:rPr lang="en-US" dirty="0"/>
            </a:br>
            <a:r>
              <a:rPr lang="en-US" dirty="0"/>
              <a:t>between the size of the population and</a:t>
            </a:r>
            <a:br>
              <a:rPr lang="en-US" dirty="0"/>
            </a:br>
            <a:r>
              <a:rPr lang="en-US" dirty="0"/>
              <a:t>the number of BEV’s.</a:t>
            </a:r>
          </a:p>
          <a:p>
            <a:endParaRPr lang="en-US" dirty="0"/>
          </a:p>
          <a:p>
            <a:r>
              <a:rPr lang="en-US" dirty="0"/>
              <a:t>It would be important to normalize this</a:t>
            </a:r>
            <a:br>
              <a:rPr lang="en-US" dirty="0"/>
            </a:br>
            <a:r>
              <a:rPr lang="en-US" dirty="0"/>
              <a:t>measure to verify the level of correlation</a:t>
            </a:r>
            <a:br>
              <a:rPr lang="en-US" dirty="0"/>
            </a:br>
            <a:r>
              <a:rPr lang="en-US" dirty="0"/>
              <a:t>between these two variables.</a:t>
            </a:r>
          </a:p>
        </p:txBody>
      </p:sp>
    </p:spTree>
    <p:extLst>
      <p:ext uri="{BB962C8B-B14F-4D97-AF65-F5344CB8AC3E}">
        <p14:creationId xmlns:p14="http://schemas.microsoft.com/office/powerpoint/2010/main" val="4154062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C2A-DFA4-44C6-8706-0580DC74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Charging Stations Drive Number of Cars?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1EDE3-C7F5-4E90-9ABD-CEBB6469058A}"/>
              </a:ext>
            </a:extLst>
          </p:cNvPr>
          <p:cNvSpPr txBox="1"/>
          <p:nvPr/>
        </p:nvSpPr>
        <p:spPr>
          <a:xfrm>
            <a:off x="7007290" y="1828800"/>
            <a:ext cx="45945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seems to be a positive correlation</a:t>
            </a:r>
            <a:br>
              <a:rPr lang="en-US" dirty="0"/>
            </a:br>
            <a:r>
              <a:rPr lang="en-US" dirty="0"/>
              <a:t>between the number of BEV’s in the county</a:t>
            </a:r>
            <a:br>
              <a:rPr lang="en-US" dirty="0"/>
            </a:br>
            <a:r>
              <a:rPr lang="en-US" dirty="0"/>
              <a:t>and the number of charging stations within it.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However, there is one outlier that will require</a:t>
            </a:r>
            <a:br>
              <a:rPr lang="en-US" dirty="0"/>
            </a:br>
            <a:r>
              <a:rPr lang="en-US" dirty="0"/>
              <a:t>further analysis.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F40E446-F4C9-4FFE-8F66-DC09A88A5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2" y="1341951"/>
            <a:ext cx="5953495" cy="4174098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0429F37-5BA7-402C-A13C-4E2759C47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57" y="3869361"/>
            <a:ext cx="5589131" cy="14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73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8E4F-B597-41A9-ACB3-EBF983D4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251670"/>
            <a:ext cx="3517567" cy="74662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232B3-5799-43F1-B47A-9AA714B8E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191238"/>
            <a:ext cx="3517567" cy="2860646"/>
          </a:xfrm>
        </p:spPr>
        <p:txBody>
          <a:bodyPr/>
          <a:lstStyle/>
          <a:p>
            <a:r>
              <a:rPr lang="en-US" i="1" dirty="0"/>
              <a:t>The factor with the most weight in the consumer purchase of an EV is its driving range.   Nevertheless,</a:t>
            </a:r>
            <a:br>
              <a:rPr lang="en-US" i="1" dirty="0"/>
            </a:br>
            <a:r>
              <a:rPr lang="en-US" i="1" dirty="0"/>
              <a:t>Tesla’s undisputable dominance can also be attributable to exceptional brand management and car model appeal to different market segments.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4AD172-C3C3-414A-B02E-A21286695829}"/>
              </a:ext>
            </a:extLst>
          </p:cNvPr>
          <p:cNvSpPr txBox="1">
            <a:spLocks/>
          </p:cNvSpPr>
          <p:nvPr/>
        </p:nvSpPr>
        <p:spPr>
          <a:xfrm>
            <a:off x="643465" y="4172629"/>
            <a:ext cx="3517567" cy="814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Caveats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749B4A-2B18-4CAF-BAD0-ECA4C11D8089}"/>
              </a:ext>
            </a:extLst>
          </p:cNvPr>
          <p:cNvSpPr txBox="1">
            <a:spLocks/>
          </p:cNvSpPr>
          <p:nvPr/>
        </p:nvSpPr>
        <p:spPr>
          <a:xfrm>
            <a:off x="643465" y="4987393"/>
            <a:ext cx="3517567" cy="154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3D778-8E24-4D7F-848A-9CA645E72CFA}"/>
              </a:ext>
            </a:extLst>
          </p:cNvPr>
          <p:cNvSpPr txBox="1"/>
          <p:nvPr/>
        </p:nvSpPr>
        <p:spPr>
          <a:xfrm>
            <a:off x="643464" y="5014468"/>
            <a:ext cx="3517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This analysis is limited to BEV in the state of Washington.  It should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not be extrapolated to encompass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the rest of the United States.</a:t>
            </a:r>
          </a:p>
        </p:txBody>
      </p:sp>
      <p:pic>
        <p:nvPicPr>
          <p:cNvPr id="3074" name="Picture 2" descr="Image result for electric vehicle battery pack">
            <a:extLst>
              <a:ext uri="{FF2B5EF4-FFF2-40B4-BE49-F238E27FC236}">
                <a16:creationId xmlns:a16="http://schemas.microsoft.com/office/drawing/2014/main" id="{0DE2741D-B1B6-4E76-A215-69ABA794A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2058566"/>
            <a:ext cx="6967407" cy="32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75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36CF-939A-43BA-B632-3E867D24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14" y="310522"/>
            <a:ext cx="4169977" cy="3375070"/>
          </a:xfrm>
        </p:spPr>
        <p:txBody>
          <a:bodyPr anchor="b">
            <a:normAutofit fontScale="90000"/>
          </a:bodyPr>
          <a:lstStyle/>
          <a:p>
            <a:r>
              <a:rPr lang="en-US"/>
              <a:t>Fundamental</a:t>
            </a:r>
            <a:br>
              <a:rPr lang="en-US"/>
            </a:br>
            <a:r>
              <a:rPr lang="en-US"/>
              <a:t>Question:</a:t>
            </a:r>
            <a:br>
              <a:rPr lang="en-US"/>
            </a:br>
            <a:br>
              <a:rPr lang="en-US"/>
            </a:br>
            <a:r>
              <a:rPr lang="en-US"/>
              <a:t>What drives market share in the electric vehicle marketplace?</a:t>
            </a:r>
            <a:endParaRPr lang="en-US" dirty="0"/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2B1624F-7362-4A8B-B3AD-971EEEE0A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14" y="3869404"/>
            <a:ext cx="4169977" cy="26060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91393B-6A6F-40C0-9D1A-3A53258BBB71}"/>
              </a:ext>
            </a:extLst>
          </p:cNvPr>
          <p:cNvSpPr txBox="1"/>
          <p:nvPr/>
        </p:nvSpPr>
        <p:spPr>
          <a:xfrm>
            <a:off x="5047862" y="310522"/>
            <a:ext cx="7124836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According to McKinsey’s Automotive and Assembly Practice, the AGR%</a:t>
            </a:r>
            <a:br>
              <a:rPr lang="en-US" dirty="0"/>
            </a:br>
            <a:r>
              <a:rPr lang="en-US" dirty="0"/>
              <a:t>of electric vehicle global sales has dropped from 65% in 2018 </a:t>
            </a:r>
          </a:p>
          <a:p>
            <a:r>
              <a:rPr lang="en-US" dirty="0"/>
              <a:t>to 9% in 2019.  </a:t>
            </a:r>
          </a:p>
          <a:p>
            <a:endParaRPr lang="en-US" dirty="0"/>
          </a:p>
          <a:p>
            <a:r>
              <a:rPr lang="en-US" dirty="0"/>
              <a:t>While the growth continues positively in Europe and Asia, the market in</a:t>
            </a:r>
            <a:br>
              <a:rPr lang="en-US" dirty="0"/>
            </a:br>
            <a:r>
              <a:rPr lang="en-US" dirty="0"/>
              <a:t>the USA seems to have taken a respite from the accelerated growth</a:t>
            </a:r>
            <a:br>
              <a:rPr lang="en-US" dirty="0"/>
            </a:br>
            <a:r>
              <a:rPr lang="en-US" dirty="0"/>
              <a:t>of the past three years.</a:t>
            </a:r>
          </a:p>
          <a:p>
            <a:endParaRPr lang="en-US" dirty="0"/>
          </a:p>
          <a:p>
            <a:r>
              <a:rPr lang="en-US" dirty="0"/>
              <a:t>Nevertheless, there are signs that a new wave of sales is in the making </a:t>
            </a:r>
            <a:br>
              <a:rPr lang="en-US" dirty="0"/>
            </a:br>
            <a:r>
              <a:rPr lang="en-US" dirty="0"/>
              <a:t>fueled by government subsidies and other benefits.</a:t>
            </a:r>
          </a:p>
          <a:p>
            <a:endParaRPr lang="en-US" dirty="0"/>
          </a:p>
          <a:p>
            <a:r>
              <a:rPr lang="en-US" dirty="0"/>
              <a:t>Consequently, it is critical for a manufacturer of EV’s to understand</a:t>
            </a:r>
            <a:br>
              <a:rPr lang="en-US" dirty="0"/>
            </a:br>
            <a:r>
              <a:rPr lang="en-US" dirty="0"/>
              <a:t>what drives the popularity of a make and model in the marketplace.</a:t>
            </a:r>
          </a:p>
          <a:p>
            <a:endParaRPr lang="en-US" dirty="0"/>
          </a:p>
          <a:p>
            <a:r>
              <a:rPr lang="en-US" dirty="0"/>
              <a:t>This analysis includes the evaluation of EV sales in the Washington </a:t>
            </a:r>
            <a:br>
              <a:rPr lang="en-US" dirty="0"/>
            </a:br>
            <a:r>
              <a:rPr lang="en-US" dirty="0"/>
              <a:t>State for the period 2010-2021 against five different factors: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MSRP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Driving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Surface Area of its Vicinity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Cost of Electricity in its Vicinity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5969E-5C91-4D30-8FA4-F7C67A0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2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F5E8A4-AA43-44D5-8B92-E3CA38E6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7715"/>
          </a:xfrm>
        </p:spPr>
        <p:txBody>
          <a:bodyPr/>
          <a:lstStyle/>
          <a:p>
            <a:r>
              <a:rPr lang="en-US" dirty="0"/>
              <a:t>Washington State EV’s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3AAE04-0654-4B3F-B9DA-D02FA175E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354822"/>
            <a:ext cx="4639736" cy="3728906"/>
          </a:xfrm>
        </p:spPr>
        <p:txBody>
          <a:bodyPr/>
          <a:lstStyle/>
          <a:p>
            <a:r>
              <a:rPr lang="en-US" dirty="0"/>
              <a:t>Summary of Data Set</a:t>
            </a:r>
          </a:p>
          <a:p>
            <a:pPr lvl="1"/>
            <a:r>
              <a:rPr lang="en-US" dirty="0"/>
              <a:t>Over 64,000 vehicles</a:t>
            </a:r>
          </a:p>
          <a:p>
            <a:pPr lvl="2"/>
            <a:r>
              <a:rPr lang="en-US" dirty="0"/>
              <a:t>46,005 Battery Electric Vehicles (BEV)</a:t>
            </a:r>
          </a:p>
          <a:p>
            <a:pPr lvl="2"/>
            <a:r>
              <a:rPr lang="en-US" dirty="0"/>
              <a:t>18,427 Plug-In Hybrid Electric Vehicles (PHEV)</a:t>
            </a:r>
          </a:p>
          <a:p>
            <a:pPr lvl="1"/>
            <a:r>
              <a:rPr lang="en-US" dirty="0"/>
              <a:t>38 Manufacturers Represented</a:t>
            </a:r>
          </a:p>
          <a:p>
            <a:pPr lvl="2"/>
            <a:r>
              <a:rPr lang="en-US" dirty="0"/>
              <a:t>24 BEV Manufacturers</a:t>
            </a:r>
          </a:p>
          <a:p>
            <a:pPr lvl="1"/>
            <a:r>
              <a:rPr lang="en-US" dirty="0"/>
              <a:t>City and County of Registration</a:t>
            </a:r>
          </a:p>
          <a:p>
            <a:pPr lvl="1"/>
            <a:r>
              <a:rPr lang="en-US" dirty="0"/>
              <a:t>Geolocation</a:t>
            </a:r>
          </a:p>
          <a:p>
            <a:pPr lvl="1"/>
            <a:r>
              <a:rPr lang="en-US" dirty="0"/>
              <a:t>Vehicle Identification</a:t>
            </a:r>
          </a:p>
          <a:p>
            <a:pPr lvl="1"/>
            <a:r>
              <a:rPr lang="en-US" dirty="0"/>
              <a:t>MSRP</a:t>
            </a:r>
          </a:p>
          <a:p>
            <a:pPr lvl="1"/>
            <a:r>
              <a:rPr lang="en-US" dirty="0"/>
              <a:t>Driving Range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2CCAF-2626-4AE8-8703-5B80D9E90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26" y="1272984"/>
            <a:ext cx="5029200" cy="251460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50515BDF-2EBB-4DFC-8D83-8A888A84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3787584"/>
            <a:ext cx="5029200" cy="251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ED4C80-0425-4321-AFE1-DBE45F8A684A}"/>
              </a:ext>
            </a:extLst>
          </p:cNvPr>
          <p:cNvSpPr/>
          <p:nvPr/>
        </p:nvSpPr>
        <p:spPr>
          <a:xfrm>
            <a:off x="3481431" y="4882393"/>
            <a:ext cx="2255585" cy="1166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Significant difference</a:t>
            </a:r>
            <a:br>
              <a:rPr lang="en-US" dirty="0"/>
            </a:br>
            <a:r>
              <a:rPr lang="en-US" dirty="0"/>
              <a:t>in Driving Range</a:t>
            </a:r>
          </a:p>
          <a:p>
            <a:pPr algn="ctr"/>
            <a:r>
              <a:rPr lang="en-US" dirty="0"/>
              <a:t>Between BEV’s and PHEV’s</a:t>
            </a:r>
          </a:p>
        </p:txBody>
      </p:sp>
    </p:spTree>
    <p:extLst>
      <p:ext uri="{BB962C8B-B14F-4D97-AF65-F5344CB8AC3E}">
        <p14:creationId xmlns:p14="http://schemas.microsoft.com/office/powerpoint/2010/main" val="2856707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F5E8A4-AA43-44D5-8B92-E3CA38E6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224221"/>
            <a:ext cx="3517567" cy="1098401"/>
          </a:xfrm>
        </p:spPr>
        <p:txBody>
          <a:bodyPr anchor="b">
            <a:normAutofit/>
          </a:bodyPr>
          <a:lstStyle/>
          <a:p>
            <a:r>
              <a:rPr lang="en-US" dirty="0"/>
              <a:t>Market Share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5889C4AE-B5CE-41B2-9EE7-50DD4AEF5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75" y="248217"/>
            <a:ext cx="6474979" cy="4322048"/>
          </a:xfrm>
          <a:noFill/>
        </p:spPr>
      </p:pic>
      <p:pic>
        <p:nvPicPr>
          <p:cNvPr id="1026" name="Picture 2" descr="Image result for tesla logo">
            <a:extLst>
              <a:ext uri="{FF2B5EF4-FFF2-40B4-BE49-F238E27FC236}">
                <a16:creationId xmlns:a16="http://schemas.microsoft.com/office/drawing/2014/main" id="{B1F0A322-441F-4D8F-BE60-20DE467D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26" y="4897132"/>
            <a:ext cx="1341496" cy="170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issan logo">
            <a:extLst>
              <a:ext uri="{FF2B5EF4-FFF2-40B4-BE49-F238E27FC236}">
                <a16:creationId xmlns:a16="http://schemas.microsoft.com/office/drawing/2014/main" id="{D869DDA8-EA8A-44A5-B661-552DF203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175" y="4897132"/>
            <a:ext cx="1688776" cy="13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hevy logo">
            <a:extLst>
              <a:ext uri="{FF2B5EF4-FFF2-40B4-BE49-F238E27FC236}">
                <a16:creationId xmlns:a16="http://schemas.microsoft.com/office/drawing/2014/main" id="{480F0585-23D3-4E05-B4E3-4507B0C3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768" y="4902281"/>
            <a:ext cx="2322286" cy="130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2A220484-06D2-4FAE-B0F1-979411AE4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1" y="1586205"/>
            <a:ext cx="4027271" cy="44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2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B26C-CB5E-4452-B903-36F134E3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Drives Market Share?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F7DD-C7D1-4457-9600-1E7AE266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Pricing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59AE8-C07C-4300-9797-52521083D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Range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BAE63B-025E-479D-A10F-C32C4B8C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9" y="2206422"/>
            <a:ext cx="4986906" cy="332460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2FA650F-2A7F-4218-90AC-3139C291A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202610"/>
            <a:ext cx="4992624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9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B26C-CB5E-4452-B903-36F134E3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260033"/>
            <a:ext cx="3517567" cy="1386366"/>
          </a:xfrm>
        </p:spPr>
        <p:txBody>
          <a:bodyPr/>
          <a:lstStyle/>
          <a:p>
            <a:r>
              <a:rPr lang="en-US" dirty="0"/>
              <a:t>Manufacturers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F7DD-C7D1-4457-9600-1E7AE266C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6200000">
            <a:off x="3395383" y="1331104"/>
            <a:ext cx="2537883" cy="622939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Pricing</a:t>
            </a:r>
          </a:p>
        </p:txBody>
      </p: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ED4F0AC-9695-4790-8C5E-114882500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18" y="42374"/>
            <a:ext cx="6400800" cy="3200400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5E603C-0F99-42A0-AFA4-A67467AC9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39" y="3429000"/>
            <a:ext cx="6400800" cy="3200400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B1D0F8-6C95-43E5-AA2E-89227B503CCD}"/>
              </a:ext>
            </a:extLst>
          </p:cNvPr>
          <p:cNvSpPr txBox="1">
            <a:spLocks/>
          </p:cNvSpPr>
          <p:nvPr/>
        </p:nvSpPr>
        <p:spPr>
          <a:xfrm rot="16200000">
            <a:off x="3388116" y="4717730"/>
            <a:ext cx="2537883" cy="622939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Driving Range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CA31A2-0F7D-4F13-916A-D5AECD9301D9}"/>
              </a:ext>
            </a:extLst>
          </p:cNvPr>
          <p:cNvSpPr txBox="1"/>
          <p:nvPr/>
        </p:nvSpPr>
        <p:spPr>
          <a:xfrm>
            <a:off x="421857" y="1946246"/>
            <a:ext cx="36631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Tesla leads in the range category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with increasing new capacities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 2020 and 2021.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Tesla’s new affordable model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stretches is presence in the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price category as well.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Hyundai, Kia, and Chevrolet are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competitors worthy of consideration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given their price competitiveness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increasing range performance.</a:t>
            </a:r>
          </a:p>
        </p:txBody>
      </p:sp>
    </p:spTree>
    <p:extLst>
      <p:ext uri="{BB962C8B-B14F-4D97-AF65-F5344CB8AC3E}">
        <p14:creationId xmlns:p14="http://schemas.microsoft.com/office/powerpoint/2010/main" val="288497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B26C-CB5E-4452-B903-36F134E3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BEV’s in the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F7DD-C7D1-4457-9600-1E7AE266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Pricing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59AE8-C07C-4300-9797-52521083D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Range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1908439-0A19-4425-BBC2-FD5762E19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76" y="2340527"/>
            <a:ext cx="5272481" cy="3514987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E640A1CB-329B-489D-8D04-C747F410C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4" y="2344218"/>
            <a:ext cx="5266944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3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B26C-CB5E-4452-B903-36F134E3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01168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Comparing the Two Top Players: Tesla and Nissan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66FCA5D-3EF2-46F4-810C-8013DE1DF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880" y="201168"/>
            <a:ext cx="6455664" cy="3227832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1849F7B-0E6F-44CA-8388-D3B95DCA4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4" y="2501874"/>
            <a:ext cx="3517567" cy="4154957"/>
          </a:xfrm>
        </p:spPr>
        <p:txBody>
          <a:bodyPr/>
          <a:lstStyle/>
          <a:p>
            <a:r>
              <a:rPr lang="en-US" dirty="0"/>
              <a:t>While Tesla models sold are consistently higher price than Nissan’s Leaf, Tesla outsells Nissan 2:1</a:t>
            </a:r>
          </a:p>
          <a:p>
            <a:r>
              <a:rPr lang="en-US" dirty="0"/>
              <a:t>Tesla Cars:     25,919</a:t>
            </a:r>
          </a:p>
          <a:p>
            <a:r>
              <a:rPr lang="en-US" dirty="0"/>
              <a:t>Nissan Cars:  11,212</a:t>
            </a:r>
          </a:p>
          <a:p>
            <a:r>
              <a:rPr lang="en-US" dirty="0"/>
              <a:t>The key differentiator is </a:t>
            </a:r>
            <a:r>
              <a:rPr lang="en-US" dirty="0">
                <a:solidFill>
                  <a:srgbClr val="FFFF00"/>
                </a:solidFill>
              </a:rPr>
              <a:t>driving range</a:t>
            </a:r>
            <a:r>
              <a:rPr lang="en-US" dirty="0"/>
              <a:t>, in addition to superb brand recognition and marketing.</a:t>
            </a:r>
          </a:p>
          <a:p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41B8C30-6F16-4A04-A0C0-1EE40FEE4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60" y="3197439"/>
            <a:ext cx="6456784" cy="32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4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B26C-CB5E-4452-B903-36F134E3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26377"/>
          </a:xfrm>
        </p:spPr>
        <p:txBody>
          <a:bodyPr/>
          <a:lstStyle/>
          <a:p>
            <a:r>
              <a:rPr lang="en-US" dirty="0"/>
              <a:t>Sales Performance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2D0019-B135-4F83-960E-9ED53DD2A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455576"/>
            <a:ext cx="4639736" cy="4413517"/>
          </a:xfrm>
        </p:spPr>
        <p:txBody>
          <a:bodyPr/>
          <a:lstStyle/>
          <a:p>
            <a:r>
              <a:rPr lang="en-US" dirty="0"/>
              <a:t>For the past five years, Tesla has outsold not only Nissan but every other BEV manufacturer.</a:t>
            </a:r>
          </a:p>
          <a:p>
            <a:r>
              <a:rPr lang="en-US" dirty="0"/>
              <a:t>Furthermore, as Nissan’s Leaf sales plummeted in 2020, sales of Tesla models rebounded from the slowdown of 2019.</a:t>
            </a:r>
          </a:p>
          <a:p>
            <a:r>
              <a:rPr lang="en-US" dirty="0"/>
              <a:t>Tesla’s dual prong strategy of expanding driving range while making entry-level models more affordable in terms of price is likely to protect and even grow their market share.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579C640A-F1ED-48E7-BD04-8E99059079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22" y="1455576"/>
            <a:ext cx="6128390" cy="4085593"/>
          </a:xfrm>
        </p:spPr>
      </p:pic>
    </p:spTree>
    <p:extLst>
      <p:ext uri="{BB962C8B-B14F-4D97-AF65-F5344CB8AC3E}">
        <p14:creationId xmlns:p14="http://schemas.microsoft.com/office/powerpoint/2010/main" val="278631765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{BD834B1C-5521-4F88-853F-B96DABBE637A}tf56160789_win32</Template>
  <TotalTime>176</TotalTime>
  <Words>816</Words>
  <Application>Microsoft Office PowerPoint</Application>
  <PresentationFormat>Widescreen</PresentationFormat>
  <Paragraphs>107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Franklin Gothic Book</vt:lpstr>
      <vt:lpstr>1_RetrospectVTI</vt:lpstr>
      <vt:lpstr>Electric Vehicles Sales Drivers</vt:lpstr>
      <vt:lpstr>Fundamental Question:  What drives market share in the electric vehicle marketplace?</vt:lpstr>
      <vt:lpstr>Washington State EV’s</vt:lpstr>
      <vt:lpstr>Market Share</vt:lpstr>
      <vt:lpstr>So, What Drives Market Share?</vt:lpstr>
      <vt:lpstr>Manufacturers Performance</vt:lpstr>
      <vt:lpstr>BEV’s in the Market</vt:lpstr>
      <vt:lpstr>Comparing the Two Top Players: Tesla and Nissan</vt:lpstr>
      <vt:lpstr>Sales Performance </vt:lpstr>
      <vt:lpstr>The Up and Comers</vt:lpstr>
      <vt:lpstr>Merging Environmental Factors Datasets</vt:lpstr>
      <vt:lpstr>Is Number of Charging Stations Important?</vt:lpstr>
      <vt:lpstr>The Top Five Counties</vt:lpstr>
      <vt:lpstr>Does Distance to Drive Make a Difference?</vt:lpstr>
      <vt:lpstr>Does the Cost of Electricity Influence Buyers?</vt:lpstr>
      <vt:lpstr>More People, More Cars?</vt:lpstr>
      <vt:lpstr>Charging Stations Drive Number of Cars?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Vehicles Sales Drivers</dc:title>
  <dc:creator>Francisco Barillas</dc:creator>
  <cp:lastModifiedBy>Francisco Barillas</cp:lastModifiedBy>
  <cp:revision>18</cp:revision>
  <dcterms:created xsi:type="dcterms:W3CDTF">2021-02-10T20:51:52Z</dcterms:created>
  <dcterms:modified xsi:type="dcterms:W3CDTF">2021-02-11T23:27:44Z</dcterms:modified>
</cp:coreProperties>
</file>